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5" r:id="rId10"/>
    <p:sldId id="266" r:id="rId11"/>
    <p:sldId id="281" r:id="rId12"/>
    <p:sldId id="267" r:id="rId13"/>
    <p:sldId id="268" r:id="rId14"/>
    <p:sldId id="269" r:id="rId15"/>
    <p:sldId id="275" r:id="rId16"/>
    <p:sldId id="270" r:id="rId17"/>
    <p:sldId id="271" r:id="rId18"/>
    <p:sldId id="278" r:id="rId19"/>
    <p:sldId id="272" r:id="rId20"/>
    <p:sldId id="273" r:id="rId21"/>
    <p:sldId id="274" r:id="rId22"/>
    <p:sldId id="279" r:id="rId23"/>
    <p:sldId id="282" r:id="rId24"/>
    <p:sldId id="276" r:id="rId25"/>
    <p:sldId id="277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87" autoAdjust="0"/>
  </p:normalViewPr>
  <p:slideViewPr>
    <p:cSldViewPr snapToGrid="0" snapToObjects="1">
      <p:cViewPr varScale="1">
        <p:scale>
          <a:sx n="119" d="100"/>
          <a:sy n="119" d="100"/>
        </p:scale>
        <p:origin x="-124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49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BB73D-E771-5948-B225-157D030850A9}" type="datetimeFigureOut">
              <a:rPr lang="en-US" smtClean="0"/>
              <a:t>12/4/14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E109F-6C6A-D749-B715-AE1EB59CB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2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Choroidal</a:t>
            </a:r>
            <a:r>
              <a:rPr lang="en-US" dirty="0" smtClean="0"/>
              <a:t> vessels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E109F-6C6A-D749-B715-AE1EB59CB4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77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Posterior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ciliary</a:t>
            </a:r>
            <a:r>
              <a:rPr lang="en-US" baseline="0" dirty="0" smtClean="0"/>
              <a:t> artery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E109F-6C6A-D749-B715-AE1EB59CB4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14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Always</a:t>
            </a:r>
            <a:r>
              <a:rPr lang="en-US" baseline="0" dirty="0" smtClean="0"/>
              <a:t> use the toilet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Wash hands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Go to clinic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Stop pigs from roaming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Check meat for safety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Cook meat well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E109F-6C6A-D749-B715-AE1EB59CB4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62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Wednesday, December 3,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Wednesday, December 3,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Wednesday, December 3,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Wednesday, December 3,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Wednesday, December 3,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Wednesday, December 3, 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Wednesday, December 3, 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Wednesday, December 3, 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Wednesday, December 3, 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Wednesday, December 3, 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Wednesday, December 3, 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Wednesday, December 3, 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50000"/>
        </a:lnSpc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50000"/>
        </a:lnSpc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50000"/>
        </a:lnSpc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50000"/>
        </a:lnSpc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lnSpc>
          <a:spcPct val="150000"/>
        </a:lnSpc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medicine.medscape.com/article/1204683-treatment%23a1128" TargetMode="External"/><Relationship Id="rId4" Type="http://schemas.openxmlformats.org/officeDocument/2006/relationships/hyperlink" Target="http://en.wikipedia.org/wiki/Cysticercosis" TargetMode="External"/><Relationship Id="rId5" Type="http://schemas.openxmlformats.org/officeDocument/2006/relationships/hyperlink" Target="http://www.cdc.gov/cysticercosi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medicine.medscape.com/article/215589-clinica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err="1" smtClean="0"/>
              <a:t>Subretinal</a:t>
            </a:r>
            <a:r>
              <a:rPr lang="en-US" sz="4000" dirty="0" smtClean="0"/>
              <a:t> </a:t>
            </a:r>
            <a:r>
              <a:rPr lang="en-US" sz="4000" dirty="0" err="1" smtClean="0"/>
              <a:t>Cysticercosis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10504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Ea </a:t>
            </a:r>
            <a:r>
              <a:rPr lang="en-US" sz="1800" dirty="0" smtClean="0"/>
              <a:t>Raksmey</a:t>
            </a:r>
          </a:p>
          <a:p>
            <a:r>
              <a:rPr lang="en-US" sz="1800" dirty="0" smtClean="0"/>
              <a:t>First Year </a:t>
            </a:r>
            <a:r>
              <a:rPr lang="en-US" sz="1800" dirty="0" smtClean="0"/>
              <a:t>Resident </a:t>
            </a:r>
          </a:p>
          <a:p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608355" y="5474661"/>
            <a:ext cx="7823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Annual Congress of Cambodia Ophthalmological Society</a:t>
            </a:r>
          </a:p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- 6</a:t>
            </a:r>
            <a:r>
              <a:rPr lang="en-US" baseline="30000" dirty="0"/>
              <a:t>th </a:t>
            </a:r>
            <a:r>
              <a:rPr lang="en-US" dirty="0"/>
              <a:t>December 2014 </a:t>
            </a:r>
          </a:p>
          <a:p>
            <a:r>
              <a:rPr lang="en-US" dirty="0"/>
              <a:t>Phnom Penh Hotel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64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Anterior Chamber: </a:t>
            </a:r>
          </a:p>
          <a:p>
            <a:pPr lvl="1"/>
            <a:r>
              <a:rPr lang="en-US" dirty="0" err="1" smtClean="0"/>
              <a:t>Iridocyclitis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Secondary glaucoma </a:t>
            </a:r>
          </a:p>
          <a:p>
            <a:r>
              <a:rPr lang="en-US" b="1" dirty="0" smtClean="0"/>
              <a:t>Orbit: </a:t>
            </a:r>
          </a:p>
          <a:p>
            <a:pPr lvl="1"/>
            <a:r>
              <a:rPr lang="en-US" dirty="0" smtClean="0"/>
              <a:t>Optic nerve compression </a:t>
            </a:r>
          </a:p>
          <a:p>
            <a:pPr lvl="1"/>
            <a:r>
              <a:rPr lang="en-US" dirty="0" smtClean="0"/>
              <a:t>Muscle involvement </a:t>
            </a:r>
          </a:p>
          <a:p>
            <a:r>
              <a:rPr lang="en-US" b="1" dirty="0" err="1" smtClean="0"/>
              <a:t>Subconjunctiva</a:t>
            </a:r>
            <a:r>
              <a:rPr lang="en-US" b="1" dirty="0" smtClean="0"/>
              <a:t>: </a:t>
            </a:r>
          </a:p>
          <a:p>
            <a:pPr lvl="1"/>
            <a:r>
              <a:rPr lang="en-US" dirty="0" smtClean="0"/>
              <a:t>Cystic mass</a:t>
            </a:r>
          </a:p>
          <a:p>
            <a:pPr lvl="1"/>
            <a:endParaRPr lang="en-US" dirty="0"/>
          </a:p>
        </p:txBody>
      </p:sp>
      <p:pic>
        <p:nvPicPr>
          <p:cNvPr id="4" name="Picture 3" descr="MiddleEastAfrJOphthalmol_2012_19_2_240_95262_f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29"/>
          <a:stretch/>
        </p:blipFill>
        <p:spPr>
          <a:xfrm>
            <a:off x="5201476" y="1065930"/>
            <a:ext cx="3860803" cy="2775660"/>
          </a:xfrm>
          <a:prstGeom prst="rect">
            <a:avLst/>
          </a:prstGeom>
        </p:spPr>
      </p:pic>
      <p:pic>
        <p:nvPicPr>
          <p:cNvPr id="5" name="Picture 4" descr="IndianJMedMicrobiol_2008_26_3_277_42054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76" y="3892945"/>
            <a:ext cx="3865669" cy="290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27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 blood test</a:t>
            </a:r>
          </a:p>
          <a:p>
            <a:r>
              <a:rPr lang="en-US" dirty="0" smtClean="0"/>
              <a:t>Stool culture </a:t>
            </a:r>
          </a:p>
          <a:p>
            <a:r>
              <a:rPr lang="en-US" dirty="0" smtClean="0"/>
              <a:t>Specific antigen/antibody </a:t>
            </a:r>
          </a:p>
          <a:p>
            <a:r>
              <a:rPr lang="en-US" dirty="0" smtClean="0"/>
              <a:t>Molecular detection </a:t>
            </a:r>
          </a:p>
          <a:p>
            <a:r>
              <a:rPr lang="en-US" dirty="0" smtClean="0"/>
              <a:t>MRI </a:t>
            </a:r>
          </a:p>
          <a:p>
            <a:r>
              <a:rPr lang="en-US" dirty="0" smtClean="0"/>
              <a:t>Ultrasound </a:t>
            </a:r>
            <a:endParaRPr lang="en-US" dirty="0"/>
          </a:p>
        </p:txBody>
      </p:sp>
      <p:pic>
        <p:nvPicPr>
          <p:cNvPr id="4" name="Picture 3" descr="Cysticercus1_40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78" y="511478"/>
            <a:ext cx="3429479" cy="2572109"/>
          </a:xfrm>
          <a:prstGeom prst="rect">
            <a:avLst/>
          </a:prstGeom>
        </p:spPr>
      </p:pic>
      <p:pic>
        <p:nvPicPr>
          <p:cNvPr id="5" name="Picture 4" descr="Neurocysticercosi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436" y="3223154"/>
            <a:ext cx="3122721" cy="352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0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Retinal scarring </a:t>
            </a:r>
          </a:p>
          <a:p>
            <a:r>
              <a:rPr lang="en-US" dirty="0" smtClean="0"/>
              <a:t>Disc swelling </a:t>
            </a:r>
          </a:p>
          <a:p>
            <a:r>
              <a:rPr lang="en-US" dirty="0" smtClean="0"/>
              <a:t>Retinal detachment </a:t>
            </a:r>
          </a:p>
          <a:p>
            <a:r>
              <a:rPr lang="en-US" dirty="0" smtClean="0"/>
              <a:t>Proliferative </a:t>
            </a:r>
            <a:r>
              <a:rPr lang="en-US" dirty="0" err="1" smtClean="0"/>
              <a:t>vitreoretinopathy</a:t>
            </a:r>
            <a:r>
              <a:rPr lang="en-US" dirty="0" smtClean="0"/>
              <a:t> </a:t>
            </a:r>
          </a:p>
          <a:p>
            <a:r>
              <a:rPr lang="en-US" dirty="0" smtClean="0"/>
              <a:t>Vitreous hemorrhage </a:t>
            </a:r>
          </a:p>
          <a:p>
            <a:r>
              <a:rPr lang="en-US" dirty="0" smtClean="0"/>
              <a:t>Uveitis </a:t>
            </a:r>
          </a:p>
          <a:p>
            <a:r>
              <a:rPr lang="en-US" dirty="0" smtClean="0"/>
              <a:t>Glaucoma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69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Subretinal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Surgical excision  </a:t>
            </a:r>
          </a:p>
          <a:p>
            <a:pPr lvl="1"/>
            <a:r>
              <a:rPr lang="en-US" dirty="0" smtClean="0"/>
              <a:t>Pars </a:t>
            </a:r>
            <a:r>
              <a:rPr lang="en-US" dirty="0" err="1" smtClean="0"/>
              <a:t>plana</a:t>
            </a:r>
            <a:r>
              <a:rPr lang="en-US" dirty="0" smtClean="0"/>
              <a:t> </a:t>
            </a:r>
            <a:r>
              <a:rPr lang="en-US" dirty="0" err="1" smtClean="0"/>
              <a:t>vitrectomy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Photocoagulation </a:t>
            </a:r>
          </a:p>
          <a:p>
            <a:pPr lvl="1"/>
            <a:r>
              <a:rPr lang="en-US" dirty="0" err="1" smtClean="0"/>
              <a:t>Cryotherapy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AC</a:t>
            </a:r>
            <a:r>
              <a:rPr lang="en-US" dirty="0" smtClean="0"/>
              <a:t>: </a:t>
            </a:r>
          </a:p>
          <a:p>
            <a:pPr lvl="1"/>
            <a:r>
              <a:rPr lang="en-US" dirty="0" err="1" smtClean="0"/>
              <a:t>Paracenthesis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Extraction with capsule </a:t>
            </a:r>
            <a:r>
              <a:rPr lang="en-US" dirty="0" err="1" smtClean="0"/>
              <a:t>forcep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Viscoexpression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231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Report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45 year-old female from Prey </a:t>
            </a:r>
            <a:r>
              <a:rPr lang="en-US" dirty="0" err="1" smtClean="0"/>
              <a:t>Veng</a:t>
            </a:r>
            <a:r>
              <a:rPr lang="en-US" dirty="0" smtClean="0"/>
              <a:t> complaints of:</a:t>
            </a:r>
          </a:p>
          <a:p>
            <a:r>
              <a:rPr lang="en-US" sz="1800" dirty="0"/>
              <a:t>P</a:t>
            </a:r>
            <a:r>
              <a:rPr lang="en-US" sz="1800" dirty="0" smtClean="0"/>
              <a:t>ainless loss of vision in LE </a:t>
            </a:r>
          </a:p>
          <a:p>
            <a:r>
              <a:rPr lang="en-US" sz="1800" dirty="0"/>
              <a:t>F</a:t>
            </a:r>
            <a:r>
              <a:rPr lang="en-US" sz="1800" dirty="0" smtClean="0"/>
              <a:t>lashing lights in LE for 10 days</a:t>
            </a:r>
          </a:p>
          <a:p>
            <a:r>
              <a:rPr lang="en-US" sz="1800" dirty="0"/>
              <a:t>E</a:t>
            </a:r>
            <a:r>
              <a:rPr lang="en-US" sz="1800" dirty="0" smtClean="0"/>
              <a:t>pisodes of stomachache and headache</a:t>
            </a:r>
          </a:p>
          <a:p>
            <a:r>
              <a:rPr lang="en-US" sz="1800" dirty="0"/>
              <a:t>P</a:t>
            </a:r>
            <a:r>
              <a:rPr lang="en-US" sz="1800" dirty="0" smtClean="0"/>
              <a:t>resence of worms in her stool</a:t>
            </a:r>
          </a:p>
          <a:p>
            <a:pPr marL="0" indent="0">
              <a:buNone/>
            </a:pPr>
            <a:r>
              <a:rPr lang="en-US" dirty="0" smtClean="0"/>
              <a:t>She went to pharmacy and was prescribed with unknown medications for 2 days. 4 days later, her VA started to decrease.</a:t>
            </a:r>
          </a:p>
          <a:p>
            <a:pPr marL="0" indent="0">
              <a:buNone/>
            </a:pPr>
            <a:r>
              <a:rPr lang="en-US" dirty="0" smtClean="0"/>
              <a:t>She lives near a pig’s farm and frequently eat inadequately cooked pork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  <a:buFontTx/>
              <a:buChar char="-"/>
            </a:pP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50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b="1" dirty="0" smtClean="0"/>
              <a:t>Examination: 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VA:  RE: 6/6, LE: CF 1m NIP with PH 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IOP: BE: 17 </a:t>
            </a:r>
            <a:r>
              <a:rPr lang="en-US" dirty="0" smtClean="0"/>
              <a:t>mmHg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EOM: full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APD: (-)</a:t>
            </a:r>
            <a:endParaRPr lang="en-US" dirty="0"/>
          </a:p>
          <a:p>
            <a:pPr lvl="1">
              <a:lnSpc>
                <a:spcPct val="130000"/>
              </a:lnSpc>
              <a:buFontTx/>
              <a:buChar char="-"/>
            </a:pPr>
            <a:r>
              <a:rPr lang="en-US" dirty="0" smtClean="0"/>
              <a:t>Anterior segment: </a:t>
            </a:r>
          </a:p>
          <a:p>
            <a:pPr lvl="2">
              <a:lnSpc>
                <a:spcPct val="130000"/>
              </a:lnSpc>
              <a:buFontTx/>
              <a:buChar char="-"/>
            </a:pPr>
            <a:r>
              <a:rPr lang="en-US" dirty="0" smtClean="0"/>
              <a:t>Conjunctiva</a:t>
            </a:r>
            <a:r>
              <a:rPr lang="en-US" dirty="0"/>
              <a:t>: white </a:t>
            </a:r>
          </a:p>
          <a:p>
            <a:pPr lvl="2">
              <a:lnSpc>
                <a:spcPct val="130000"/>
              </a:lnSpc>
              <a:buFontTx/>
              <a:buChar char="-"/>
            </a:pPr>
            <a:r>
              <a:rPr lang="en-US" dirty="0"/>
              <a:t>Cornea: clear </a:t>
            </a:r>
          </a:p>
          <a:p>
            <a:pPr lvl="2">
              <a:lnSpc>
                <a:spcPct val="130000"/>
              </a:lnSpc>
              <a:buFontTx/>
              <a:buChar char="-"/>
            </a:pPr>
            <a:r>
              <a:rPr lang="en-US" dirty="0"/>
              <a:t>AC: DQ </a:t>
            </a:r>
          </a:p>
          <a:p>
            <a:pPr lvl="2">
              <a:lnSpc>
                <a:spcPct val="130000"/>
              </a:lnSpc>
              <a:buFontTx/>
              <a:buChar char="-"/>
            </a:pPr>
            <a:r>
              <a:rPr lang="en-US" dirty="0" smtClean="0"/>
              <a:t>Pupil: RRR </a:t>
            </a:r>
            <a:endParaRPr lang="en-US" dirty="0"/>
          </a:p>
          <a:p>
            <a:pPr lvl="2">
              <a:lnSpc>
                <a:spcPct val="130000"/>
              </a:lnSpc>
              <a:buFontTx/>
              <a:buChar char="-"/>
            </a:pPr>
            <a:r>
              <a:rPr lang="en-US" dirty="0"/>
              <a:t>Lens: clear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99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Report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Fundus</a:t>
            </a:r>
            <a:r>
              <a:rPr lang="en-US" dirty="0" smtClean="0"/>
              <a:t>: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Mobile </a:t>
            </a:r>
            <a:r>
              <a:rPr lang="en-US" dirty="0" err="1" smtClean="0"/>
              <a:t>subretinal</a:t>
            </a:r>
            <a:r>
              <a:rPr lang="en-US" dirty="0" smtClean="0"/>
              <a:t> cyst about 1,5 DD big 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Well-defined but shifting margin 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Expansive and translucent 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Located about 500 micron from the macula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OD: </a:t>
            </a:r>
          </a:p>
          <a:p>
            <a:pPr lvl="2">
              <a:lnSpc>
                <a:spcPct val="130000"/>
              </a:lnSpc>
            </a:pPr>
            <a:r>
              <a:rPr lang="en-US" dirty="0" smtClean="0"/>
              <a:t>Normal color </a:t>
            </a:r>
          </a:p>
          <a:p>
            <a:pPr lvl="2">
              <a:lnSpc>
                <a:spcPct val="130000"/>
              </a:lnSpc>
            </a:pPr>
            <a:r>
              <a:rPr lang="en-US" dirty="0" smtClean="0"/>
              <a:t>CDR: 0,3 </a:t>
            </a:r>
          </a:p>
          <a:p>
            <a:pPr lvl="2">
              <a:lnSpc>
                <a:spcPct val="130000"/>
              </a:lnSpc>
            </a:pPr>
            <a:r>
              <a:rPr lang="en-US" dirty="0" smtClean="0"/>
              <a:t>Vessels: normal </a:t>
            </a:r>
          </a:p>
          <a:p>
            <a:pPr lvl="2">
              <a:lnSpc>
                <a:spcPct val="130000"/>
              </a:lnSpc>
            </a:pPr>
            <a:r>
              <a:rPr lang="en-US" dirty="0" smtClean="0"/>
              <a:t>Macula: on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615" y="121481"/>
            <a:ext cx="3417955" cy="3417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130" y="3346173"/>
            <a:ext cx="3417955" cy="34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2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Report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54" y="1673352"/>
            <a:ext cx="4038600" cy="4718304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b="1" dirty="0" smtClean="0"/>
              <a:t>Investigation</a:t>
            </a:r>
            <a:r>
              <a:rPr lang="en-US" dirty="0" smtClean="0"/>
              <a:t>: 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/>
              <a:t>CBC: </a:t>
            </a:r>
          </a:p>
          <a:p>
            <a:pPr lvl="2">
              <a:lnSpc>
                <a:spcPct val="120000"/>
              </a:lnSpc>
            </a:pPr>
            <a:r>
              <a:rPr lang="en-US" sz="1400" dirty="0"/>
              <a:t>E</a:t>
            </a:r>
            <a:r>
              <a:rPr lang="en-US" sz="1400" dirty="0" smtClean="0"/>
              <a:t>levated </a:t>
            </a:r>
            <a:r>
              <a:rPr lang="en-US" sz="1400" dirty="0" err="1" smtClean="0"/>
              <a:t>eosinophiles</a:t>
            </a:r>
            <a:r>
              <a:rPr lang="en-US" sz="1400" dirty="0" smtClean="0"/>
              <a:t> and neutrophils</a:t>
            </a:r>
          </a:p>
          <a:p>
            <a:pPr lvl="2">
              <a:lnSpc>
                <a:spcPct val="120000"/>
              </a:lnSpc>
            </a:pPr>
            <a:r>
              <a:rPr lang="en-US" sz="1400" dirty="0" smtClean="0"/>
              <a:t>Elevated VS 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/>
              <a:t>CT: </a:t>
            </a:r>
          </a:p>
          <a:p>
            <a:pPr lvl="2">
              <a:lnSpc>
                <a:spcPct val="120000"/>
              </a:lnSpc>
            </a:pPr>
            <a:r>
              <a:rPr lang="en-US" sz="1400" dirty="0"/>
              <a:t>N</a:t>
            </a:r>
            <a:r>
              <a:rPr lang="en-US" sz="1400" dirty="0" smtClean="0"/>
              <a:t>o signs of </a:t>
            </a:r>
            <a:r>
              <a:rPr lang="en-US" sz="1400" dirty="0" err="1" smtClean="0"/>
              <a:t>neurocysticercosis</a:t>
            </a:r>
            <a:r>
              <a:rPr lang="en-US" sz="1400" dirty="0" smtClean="0"/>
              <a:t> 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/>
              <a:t>Chest X-ray: </a:t>
            </a:r>
          </a:p>
          <a:p>
            <a:pPr lvl="2">
              <a:lnSpc>
                <a:spcPct val="120000"/>
              </a:lnSpc>
            </a:pPr>
            <a:r>
              <a:rPr lang="en-US" sz="1400" dirty="0"/>
              <a:t>U</a:t>
            </a:r>
            <a:r>
              <a:rPr lang="en-US" sz="1400" dirty="0" smtClean="0"/>
              <a:t>nremarkable 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/>
              <a:t>Stool culture: </a:t>
            </a:r>
          </a:p>
          <a:p>
            <a:pPr lvl="2">
              <a:lnSpc>
                <a:spcPct val="120000"/>
              </a:lnSpc>
            </a:pPr>
            <a:r>
              <a:rPr lang="en-US" sz="1400" dirty="0"/>
              <a:t>P</a:t>
            </a:r>
            <a:r>
              <a:rPr lang="en-US" sz="1400" dirty="0" smtClean="0"/>
              <a:t>ositive </a:t>
            </a:r>
          </a:p>
          <a:p>
            <a:pPr lvl="1">
              <a:lnSpc>
                <a:spcPct val="120000"/>
              </a:lnSpc>
            </a:pPr>
            <a:endParaRPr lang="en-US" sz="1800" dirty="0" smtClean="0"/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36" b="2809"/>
          <a:stretch/>
        </p:blipFill>
        <p:spPr>
          <a:xfrm>
            <a:off x="4252854" y="696610"/>
            <a:ext cx="4798380" cy="608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8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Report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2598" y="1600200"/>
            <a:ext cx="4767026" cy="4876800"/>
          </a:xfrm>
        </p:spPr>
        <p:txBody>
          <a:bodyPr/>
          <a:lstStyle/>
          <a:p>
            <a:r>
              <a:rPr lang="en-US" b="1" dirty="0" smtClean="0"/>
              <a:t>Diagnosis</a:t>
            </a:r>
            <a:r>
              <a:rPr lang="en-US" dirty="0" smtClean="0"/>
              <a:t>: </a:t>
            </a:r>
          </a:p>
          <a:p>
            <a:pPr lvl="1"/>
            <a:r>
              <a:rPr lang="en-US" dirty="0" err="1" smtClean="0"/>
              <a:t>Subretinal</a:t>
            </a:r>
            <a:r>
              <a:rPr lang="en-US" dirty="0" smtClean="0"/>
              <a:t> </a:t>
            </a:r>
            <a:r>
              <a:rPr lang="en-US" dirty="0" err="1" smtClean="0"/>
              <a:t>cysticercosis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Challenges: </a:t>
            </a:r>
          </a:p>
          <a:p>
            <a:pPr lvl="1"/>
            <a:r>
              <a:rPr lang="en-US" dirty="0" smtClean="0"/>
              <a:t>Treat medically or surgically? </a:t>
            </a:r>
          </a:p>
          <a:p>
            <a:pPr lvl="1"/>
            <a:r>
              <a:rPr lang="en-US" dirty="0" smtClean="0"/>
              <a:t>Risk of inflammation from ruptured cyst</a:t>
            </a:r>
          </a:p>
          <a:p>
            <a:pPr lvl="1"/>
            <a:r>
              <a:rPr lang="en-US" dirty="0" smtClean="0"/>
              <a:t>Risk of retinal detachment </a:t>
            </a:r>
          </a:p>
          <a:p>
            <a:pPr lvl="1"/>
            <a:r>
              <a:rPr lang="en-US" dirty="0" smtClean="0"/>
              <a:t>Visual outcome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Cyst excision with pars </a:t>
            </a:r>
            <a:r>
              <a:rPr lang="en-US" b="1" dirty="0" err="1" smtClean="0">
                <a:solidFill>
                  <a:srgbClr val="FF0000"/>
                </a:solidFill>
              </a:rPr>
              <a:t>plana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vitrectomy</a:t>
            </a:r>
            <a:r>
              <a:rPr lang="en-US" b="1" dirty="0" smtClean="0">
                <a:solidFill>
                  <a:srgbClr val="FF0000"/>
                </a:solidFill>
              </a:rPr>
              <a:t> (PPV) and </a:t>
            </a:r>
            <a:r>
              <a:rPr lang="en-US" b="1" dirty="0" err="1" smtClean="0">
                <a:solidFill>
                  <a:srgbClr val="FF0000"/>
                </a:solidFill>
              </a:rPr>
              <a:t>endolaser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916" y="3025916"/>
            <a:ext cx="3776870" cy="377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7313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Surgery Video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20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 smtClean="0"/>
              <a:t>Background 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 smtClean="0"/>
              <a:t>Pathophysiology 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 smtClean="0"/>
              <a:t>Risk factors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 smtClean="0"/>
              <a:t>Epidemiology 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 smtClean="0"/>
              <a:t>Clinical features 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 smtClean="0"/>
              <a:t>Complications </a:t>
            </a:r>
            <a:endParaRPr lang="en-US" dirty="0" smtClean="0"/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 smtClean="0"/>
              <a:t>Case report 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 smtClean="0"/>
              <a:t>Conclusion 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 smtClean="0"/>
              <a:t>Prevention </a:t>
            </a:r>
          </a:p>
        </p:txBody>
      </p:sp>
    </p:spTree>
    <p:extLst>
      <p:ext uri="{BB962C8B-B14F-4D97-AF65-F5344CB8AC3E}">
        <p14:creationId xmlns:p14="http://schemas.microsoft.com/office/powerpoint/2010/main" val="91910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1 week post-op: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VA: LE: CF 1m </a:t>
            </a:r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3 weeks post-op: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VA: LE: CF 1m 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4 weeks post-op: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VA: LE: CF 2m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Consultation w/ </a:t>
            </a:r>
            <a:r>
              <a:rPr lang="en-US" dirty="0" err="1" smtClean="0"/>
              <a:t>infectologist</a:t>
            </a:r>
            <a:endParaRPr lang="en-US" dirty="0"/>
          </a:p>
          <a:p>
            <a:pPr lvl="2">
              <a:lnSpc>
                <a:spcPct val="120000"/>
              </a:lnSpc>
            </a:pPr>
            <a:r>
              <a:rPr lang="en-US" dirty="0" err="1" smtClean="0"/>
              <a:t>Praziquentel</a:t>
            </a:r>
            <a:r>
              <a:rPr lang="en-US" dirty="0" smtClean="0"/>
              <a:t> 600mg </a:t>
            </a:r>
            <a:r>
              <a:rPr lang="en-US" dirty="0" err="1" smtClean="0"/>
              <a:t>b.d</a:t>
            </a:r>
            <a:r>
              <a:rPr lang="en-US" dirty="0" smtClean="0"/>
              <a:t> </a:t>
            </a:r>
          </a:p>
          <a:p>
            <a:pPr lvl="2">
              <a:lnSpc>
                <a:spcPct val="120000"/>
              </a:lnSpc>
            </a:pPr>
            <a:r>
              <a:rPr lang="en-US" dirty="0" err="1" smtClean="0"/>
              <a:t>Esostad</a:t>
            </a:r>
            <a:r>
              <a:rPr lang="en-US" dirty="0" smtClean="0"/>
              <a:t> 20 mg x 1 at night 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15 days 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8 weeks post-op: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VA: LE: CF 2m 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Although not much visual improvement </a:t>
            </a:r>
          </a:p>
          <a:p>
            <a:r>
              <a:rPr lang="en-US" dirty="0" smtClean="0"/>
              <a:t>Patient was happy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80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57" y="1014866"/>
            <a:ext cx="4795631" cy="4501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021" y="975990"/>
            <a:ext cx="4837046" cy="4540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392" y="1014868"/>
            <a:ext cx="4837042" cy="45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76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Subretinal</a:t>
            </a:r>
            <a:r>
              <a:rPr lang="en-US" dirty="0" smtClean="0"/>
              <a:t> </a:t>
            </a:r>
            <a:r>
              <a:rPr lang="en-US" dirty="0" err="1" smtClean="0"/>
              <a:t>cysticercus</a:t>
            </a:r>
            <a:r>
              <a:rPr lang="en-US" dirty="0" smtClean="0"/>
              <a:t> may be asymptomatic </a:t>
            </a:r>
          </a:p>
          <a:p>
            <a:r>
              <a:rPr lang="en-US" dirty="0" smtClean="0"/>
              <a:t>Dilate the pupil to see the fundus </a:t>
            </a:r>
          </a:p>
          <a:p>
            <a:r>
              <a:rPr lang="en-US" dirty="0" smtClean="0"/>
              <a:t>Mobile and translucent mass is very suggestive </a:t>
            </a:r>
          </a:p>
          <a:p>
            <a:r>
              <a:rPr lang="en-US" dirty="0" smtClean="0"/>
              <a:t>Important to look for </a:t>
            </a:r>
            <a:r>
              <a:rPr lang="en-US" dirty="0" err="1" smtClean="0"/>
              <a:t>neurocysticercosis</a:t>
            </a:r>
            <a:r>
              <a:rPr lang="en-US" dirty="0" smtClean="0"/>
              <a:t> </a:t>
            </a:r>
          </a:p>
          <a:p>
            <a:r>
              <a:rPr lang="en-US" dirty="0" smtClean="0"/>
              <a:t>Understand the risk of surgery </a:t>
            </a:r>
          </a:p>
          <a:p>
            <a:r>
              <a:rPr lang="en-US" dirty="0" smtClean="0"/>
              <a:t>Visual outcome varies</a:t>
            </a:r>
          </a:p>
          <a:p>
            <a:r>
              <a:rPr lang="en-US" dirty="0" smtClean="0"/>
              <a:t>Check family members for </a:t>
            </a:r>
            <a:r>
              <a:rPr lang="en-US" dirty="0" err="1" smtClean="0"/>
              <a:t>cysticercosis</a:t>
            </a:r>
            <a:r>
              <a:rPr lang="en-US" dirty="0" smtClean="0"/>
              <a:t> too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54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Prevention </a:t>
            </a:r>
            <a:endParaRPr lang="en-US" dirty="0"/>
          </a:p>
        </p:txBody>
      </p:sp>
      <p:pic>
        <p:nvPicPr>
          <p:cNvPr id="4" name="Content Placeholder 3" descr="Tapeworm-cycle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" b="3210"/>
          <a:stretch/>
        </p:blipFill>
        <p:spPr>
          <a:xfrm>
            <a:off x="1216706" y="1654137"/>
            <a:ext cx="6562895" cy="4450161"/>
          </a:xfrm>
        </p:spPr>
      </p:pic>
    </p:spTree>
    <p:extLst>
      <p:ext uri="{BB962C8B-B14F-4D97-AF65-F5344CB8AC3E}">
        <p14:creationId xmlns:p14="http://schemas.microsoft.com/office/powerpoint/2010/main" val="272548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http://emedicine.medscape.com/article/215589-</a:t>
            </a:r>
            <a:r>
              <a:rPr lang="en-US" dirty="0" smtClean="0">
                <a:hlinkClick r:id="rId2"/>
              </a:rPr>
              <a:t>clinical</a:t>
            </a:r>
            <a:endParaRPr lang="en-US" dirty="0" smtClean="0"/>
          </a:p>
          <a:p>
            <a:r>
              <a:rPr lang="en-US" dirty="0">
                <a:hlinkClick r:id="rId3"/>
              </a:rPr>
              <a:t>http://emedicine.medscape.com/article/1204683-treatment#</a:t>
            </a:r>
            <a:r>
              <a:rPr lang="en-US" dirty="0" smtClean="0">
                <a:hlinkClick r:id="rId3"/>
              </a:rPr>
              <a:t>a1128</a:t>
            </a:r>
            <a:endParaRPr lang="en-US" dirty="0" smtClean="0"/>
          </a:p>
          <a:p>
            <a:r>
              <a:rPr lang="en-US" dirty="0" err="1"/>
              <a:t>Taeniasis</a:t>
            </a:r>
            <a:r>
              <a:rPr lang="en-US" dirty="0"/>
              <a:t>/</a:t>
            </a:r>
            <a:r>
              <a:rPr lang="en-US" dirty="0" err="1"/>
              <a:t>cysticercosis</a:t>
            </a:r>
            <a:r>
              <a:rPr lang="en-US" dirty="0"/>
              <a:t> in a Tibetan population in Sichuan Province, </a:t>
            </a:r>
            <a:r>
              <a:rPr lang="en-US" dirty="0" smtClean="0"/>
              <a:t>China </a:t>
            </a:r>
            <a:r>
              <a:rPr lang="en-US" dirty="0" err="1" smtClean="0"/>
              <a:t>Tiaoying</a:t>
            </a:r>
            <a:r>
              <a:rPr lang="en-US" dirty="0" smtClean="0"/>
              <a:t> by Li, </a:t>
            </a:r>
            <a:r>
              <a:rPr lang="en-US" dirty="0"/>
              <a:t>Philip S. </a:t>
            </a:r>
            <a:r>
              <a:rPr lang="en-US" dirty="0" smtClean="0"/>
              <a:t>Craig,</a:t>
            </a:r>
          </a:p>
          <a:p>
            <a:r>
              <a:rPr lang="en-US" dirty="0">
                <a:hlinkClick r:id="rId4"/>
              </a:rPr>
              <a:t>http://en.wikipedia.org/wiki/</a:t>
            </a:r>
            <a:r>
              <a:rPr lang="en-US" dirty="0" smtClean="0">
                <a:hlinkClick r:id="rId4"/>
              </a:rPr>
              <a:t>Cysticercosis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www.cdc.gov/cysticercosis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14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</a:t>
            </a:r>
            <a:r>
              <a:rPr lang="en-US" dirty="0" err="1" smtClean="0"/>
              <a:t>Krin</a:t>
            </a:r>
            <a:r>
              <a:rPr lang="en-US" dirty="0" smtClean="0"/>
              <a:t> </a:t>
            </a:r>
            <a:r>
              <a:rPr lang="en-US" dirty="0" err="1" smtClean="0"/>
              <a:t>Sreypeou</a:t>
            </a:r>
            <a:r>
              <a:rPr lang="en-US" dirty="0" smtClean="0"/>
              <a:t> 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Sok</a:t>
            </a:r>
            <a:r>
              <a:rPr lang="en-US" dirty="0" smtClean="0"/>
              <a:t> </a:t>
            </a:r>
            <a:r>
              <a:rPr lang="en-US" dirty="0" err="1" smtClean="0"/>
              <a:t>Chenda</a:t>
            </a:r>
            <a:r>
              <a:rPr lang="en-US" dirty="0" smtClean="0"/>
              <a:t> </a:t>
            </a:r>
          </a:p>
          <a:p>
            <a:r>
              <a:rPr lang="en-US" dirty="0" smtClean="0"/>
              <a:t>Dr. Sun </a:t>
            </a:r>
            <a:r>
              <a:rPr lang="en-US" dirty="0" err="1" smtClean="0"/>
              <a:t>Sarin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Preah</a:t>
            </a:r>
            <a:r>
              <a:rPr lang="en-US" dirty="0" smtClean="0"/>
              <a:t> </a:t>
            </a:r>
            <a:r>
              <a:rPr lang="en-US" dirty="0" err="1" smtClean="0"/>
              <a:t>Ang</a:t>
            </a:r>
            <a:r>
              <a:rPr lang="en-US" dirty="0" smtClean="0"/>
              <a:t> Duong Hospital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4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10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351"/>
            <a:ext cx="8229600" cy="505239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 smtClean="0"/>
              <a:t>Cysticercus</a:t>
            </a:r>
            <a:r>
              <a:rPr lang="en-US" dirty="0" smtClean="0"/>
              <a:t> </a:t>
            </a:r>
            <a:r>
              <a:rPr lang="en-US" dirty="0" err="1" smtClean="0"/>
              <a:t>cellulosae</a:t>
            </a:r>
            <a:r>
              <a:rPr lang="en-US" dirty="0"/>
              <a:t> </a:t>
            </a:r>
            <a:r>
              <a:rPr lang="en-US" dirty="0" smtClean="0"/>
              <a:t>is the larvae form of </a:t>
            </a:r>
            <a:r>
              <a:rPr lang="en-US" dirty="0" err="1" smtClean="0"/>
              <a:t>Taenia</a:t>
            </a:r>
            <a:r>
              <a:rPr lang="en-US" dirty="0" smtClean="0"/>
              <a:t> </a:t>
            </a:r>
            <a:r>
              <a:rPr lang="en-US" dirty="0" err="1" smtClean="0"/>
              <a:t>Solium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Tapeworm found in pork meat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Clinical symptoms: </a:t>
            </a:r>
          </a:p>
          <a:p>
            <a:pPr lvl="1">
              <a:lnSpc>
                <a:spcPct val="150000"/>
              </a:lnSpc>
            </a:pPr>
            <a:r>
              <a:rPr lang="en-US" dirty="0" err="1" smtClean="0"/>
              <a:t>Cysticercosis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 err="1" smtClean="0"/>
              <a:t>extraintestinal</a:t>
            </a:r>
            <a:r>
              <a:rPr lang="en-US" dirty="0" smtClean="0"/>
              <a:t> infections: brain, eye, orbit, muscle</a:t>
            </a:r>
          </a:p>
          <a:p>
            <a:pPr lvl="1">
              <a:lnSpc>
                <a:spcPct val="150000"/>
              </a:lnSpc>
            </a:pPr>
            <a:r>
              <a:rPr lang="en-US" dirty="0" err="1" smtClean="0"/>
              <a:t>Taeniasis</a:t>
            </a:r>
            <a:r>
              <a:rPr lang="en-US" dirty="0" smtClean="0"/>
              <a:t> for intestinal infection</a:t>
            </a:r>
            <a:endParaRPr lang="en-US" dirty="0"/>
          </a:p>
        </p:txBody>
      </p:sp>
      <p:pic>
        <p:nvPicPr>
          <p:cNvPr id="4" name="Picture 3" descr="taenia-solium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5" y="4012843"/>
            <a:ext cx="3313023" cy="2824565"/>
          </a:xfrm>
          <a:prstGeom prst="rect">
            <a:avLst/>
          </a:prstGeom>
        </p:spPr>
      </p:pic>
      <p:pic>
        <p:nvPicPr>
          <p:cNvPr id="5" name="Picture 4" descr="OrgBioScol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3955567"/>
            <a:ext cx="4212552" cy="285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5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 </a:t>
            </a:r>
            <a:endParaRPr lang="en-US" dirty="0"/>
          </a:p>
        </p:txBody>
      </p:sp>
      <p:pic>
        <p:nvPicPr>
          <p:cNvPr id="4" name="Content Placeholder 3" descr="afp20070701p91-f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2" b="-942"/>
          <a:stretch/>
        </p:blipFill>
        <p:spPr>
          <a:xfrm>
            <a:off x="1546076" y="1589252"/>
            <a:ext cx="6007663" cy="4815954"/>
          </a:xfrm>
        </p:spPr>
      </p:pic>
    </p:spTree>
    <p:extLst>
      <p:ext uri="{BB962C8B-B14F-4D97-AF65-F5344CB8AC3E}">
        <p14:creationId xmlns:p14="http://schemas.microsoft.com/office/powerpoint/2010/main" val="1365996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6694"/>
            <a:ext cx="8229600" cy="507447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Pigs: definitive host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Humans: intermediate host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Incubation period: varies from months to years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Fecal-oral infection (</a:t>
            </a:r>
            <a:r>
              <a:rPr lang="en-US" dirty="0"/>
              <a:t>uncooked pork, contaminated </a:t>
            </a:r>
            <a:r>
              <a:rPr lang="en-US" dirty="0" smtClean="0"/>
              <a:t>vegetables)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Intestine </a:t>
            </a:r>
            <a:r>
              <a:rPr lang="en-US" dirty="0" smtClean="0">
                <a:sym typeface="Wingdings"/>
              </a:rPr>
              <a:t> bloodstream  tissues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ym typeface="Wingdings"/>
              </a:rPr>
              <a:t>Tissues: 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ym typeface="Wingdings"/>
              </a:rPr>
              <a:t>Brain (</a:t>
            </a:r>
            <a:r>
              <a:rPr lang="en-US" dirty="0" err="1" smtClean="0">
                <a:sym typeface="Wingdings"/>
              </a:rPr>
              <a:t>Neurocysticercosis</a:t>
            </a:r>
            <a:r>
              <a:rPr lang="en-US" dirty="0" smtClean="0">
                <a:sym typeface="Wingdings"/>
              </a:rPr>
              <a:t>):</a:t>
            </a:r>
          </a:p>
          <a:p>
            <a:pPr lvl="2">
              <a:lnSpc>
                <a:spcPct val="150000"/>
              </a:lnSpc>
            </a:pPr>
            <a:r>
              <a:rPr lang="en-US" dirty="0" smtClean="0">
                <a:sym typeface="Wingdings"/>
              </a:rPr>
              <a:t>Parenchymal </a:t>
            </a:r>
          </a:p>
          <a:p>
            <a:pPr lvl="2">
              <a:lnSpc>
                <a:spcPct val="150000"/>
              </a:lnSpc>
            </a:pPr>
            <a:r>
              <a:rPr lang="en-US" dirty="0" err="1" smtClean="0">
                <a:sym typeface="Wingdings"/>
              </a:rPr>
              <a:t>Extraparenchymal</a:t>
            </a:r>
            <a:endParaRPr lang="en-US" dirty="0" smtClean="0">
              <a:sym typeface="Wingdings"/>
            </a:endParaRPr>
          </a:p>
          <a:p>
            <a:pPr lvl="1">
              <a:lnSpc>
                <a:spcPct val="150000"/>
              </a:lnSpc>
            </a:pPr>
            <a:r>
              <a:rPr lang="en-US" dirty="0" smtClean="0">
                <a:sym typeface="Wingdings"/>
              </a:rPr>
              <a:t>Eye: </a:t>
            </a:r>
          </a:p>
          <a:p>
            <a:pPr lvl="2">
              <a:lnSpc>
                <a:spcPct val="150000"/>
              </a:lnSpc>
            </a:pPr>
            <a:r>
              <a:rPr lang="en-US" dirty="0" err="1" smtClean="0">
                <a:sym typeface="Wingdings"/>
              </a:rPr>
              <a:t>Extraocular</a:t>
            </a:r>
            <a:r>
              <a:rPr lang="en-US" dirty="0" smtClean="0">
                <a:sym typeface="Wingdings"/>
              </a:rPr>
              <a:t> </a:t>
            </a:r>
          </a:p>
          <a:p>
            <a:pPr lvl="2">
              <a:lnSpc>
                <a:spcPct val="150000"/>
              </a:lnSpc>
            </a:pPr>
            <a:r>
              <a:rPr lang="en-US" dirty="0" err="1" smtClean="0">
                <a:sym typeface="Wingdings"/>
              </a:rPr>
              <a:t>Subretinal</a:t>
            </a:r>
            <a:r>
              <a:rPr lang="en-US" dirty="0" smtClean="0">
                <a:sym typeface="Wingding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815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Uncooked pork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Contaminated vegetables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Contaminated water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Low socioeconomic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Pig farms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Travel to endemic areas 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399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50-100 million people worldwide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Endemic areas: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ub-Saharan Africa</a:t>
            </a:r>
          </a:p>
          <a:p>
            <a:pPr lvl="1"/>
            <a:r>
              <a:rPr lang="en-US" dirty="0" smtClean="0"/>
              <a:t>South-East Asia</a:t>
            </a:r>
          </a:p>
          <a:p>
            <a:pPr lvl="1"/>
            <a:r>
              <a:rPr lang="en-US" dirty="0" smtClean="0"/>
              <a:t>China</a:t>
            </a:r>
          </a:p>
          <a:p>
            <a:pPr lvl="1"/>
            <a:r>
              <a:rPr lang="en-US" dirty="0" smtClean="0"/>
              <a:t>South America</a:t>
            </a:r>
          </a:p>
          <a:p>
            <a:pPr lvl="1"/>
            <a:r>
              <a:rPr lang="en-US" dirty="0" smtClean="0"/>
              <a:t>India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50% of adult onset seizures in developing countries due to </a:t>
            </a:r>
            <a:r>
              <a:rPr lang="en-US" dirty="0" err="1" smtClean="0"/>
              <a:t>neurocysticercosis</a:t>
            </a:r>
            <a:r>
              <a:rPr lang="en-US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221 deaths in the last 10 years in US 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43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err="1" smtClean="0"/>
              <a:t>Neurocysticercosis</a:t>
            </a:r>
            <a:r>
              <a:rPr lang="en-US" sz="2400" dirty="0" smtClean="0"/>
              <a:t>: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Seizures 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Headaches 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Cognitive deficits </a:t>
            </a:r>
          </a:p>
          <a:p>
            <a:pPr lvl="1">
              <a:lnSpc>
                <a:spcPct val="150000"/>
              </a:lnSpc>
            </a:pPr>
            <a:r>
              <a:rPr lang="en-US" sz="1800" dirty="0" err="1" smtClean="0"/>
              <a:t>Meningoencephalitis</a:t>
            </a:r>
            <a:r>
              <a:rPr lang="en-US" sz="1800" dirty="0" smtClean="0"/>
              <a:t> 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Stroke </a:t>
            </a:r>
          </a:p>
          <a:p>
            <a:pPr marL="27432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Ocular </a:t>
            </a:r>
            <a:r>
              <a:rPr lang="en-US" sz="2400" dirty="0" err="1"/>
              <a:t>cysticercosis</a:t>
            </a:r>
            <a:r>
              <a:rPr lang="en-US" sz="2400" dirty="0"/>
              <a:t>:</a:t>
            </a:r>
          </a:p>
          <a:p>
            <a:pPr lvl="2"/>
            <a:r>
              <a:rPr lang="en-US" sz="1800" dirty="0" smtClean="0"/>
              <a:t>Reduce </a:t>
            </a:r>
            <a:r>
              <a:rPr lang="en-US" sz="1800" dirty="0"/>
              <a:t>vision </a:t>
            </a:r>
          </a:p>
          <a:p>
            <a:pPr lvl="2"/>
            <a:r>
              <a:rPr lang="en-US" sz="1800" dirty="0"/>
              <a:t>Pain </a:t>
            </a:r>
          </a:p>
          <a:p>
            <a:pPr lvl="2"/>
            <a:r>
              <a:rPr lang="en-US" sz="1800" dirty="0"/>
              <a:t>Redness  </a:t>
            </a:r>
          </a:p>
          <a:p>
            <a:endParaRPr lang="en-US" sz="2400" dirty="0"/>
          </a:p>
        </p:txBody>
      </p:sp>
      <p:pic>
        <p:nvPicPr>
          <p:cNvPr id="6" name="Picture 5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51" y="4054226"/>
            <a:ext cx="4038600" cy="27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0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Subretinal</a:t>
            </a:r>
            <a:r>
              <a:rPr lang="en-US" b="1" dirty="0" smtClean="0"/>
              <a:t>:</a:t>
            </a:r>
          </a:p>
          <a:p>
            <a:pPr lvl="1"/>
            <a:r>
              <a:rPr lang="en-US" dirty="0" smtClean="0"/>
              <a:t>Well-defined translucent mass w/ dense white spot in center </a:t>
            </a:r>
          </a:p>
          <a:p>
            <a:pPr lvl="1"/>
            <a:r>
              <a:rPr lang="en-US" dirty="0" smtClean="0"/>
              <a:t>Mobile due larval invagination 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Free floating cyst in vitreous</a:t>
            </a:r>
          </a:p>
        </p:txBody>
      </p:sp>
      <p:pic>
        <p:nvPicPr>
          <p:cNvPr id="4" name="Picture 3" descr="gr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9"/>
          <a:stretch/>
        </p:blipFill>
        <p:spPr>
          <a:xfrm>
            <a:off x="1093302" y="4207566"/>
            <a:ext cx="3478690" cy="2526106"/>
          </a:xfrm>
          <a:prstGeom prst="rect">
            <a:avLst/>
          </a:prstGeom>
        </p:spPr>
      </p:pic>
      <p:pic>
        <p:nvPicPr>
          <p:cNvPr id="5" name="Picture 4" descr="gr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17" y="4207566"/>
            <a:ext cx="3487172" cy="254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0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4001</TotalTime>
  <Words>731</Words>
  <Application>Microsoft Macintosh PowerPoint</Application>
  <PresentationFormat>On-screen Show (4:3)</PresentationFormat>
  <Paragraphs>208</Paragraphs>
  <Slides>26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Clarity</vt:lpstr>
      <vt:lpstr>Subretinal Cysticercosis</vt:lpstr>
      <vt:lpstr>Outline </vt:lpstr>
      <vt:lpstr>Background </vt:lpstr>
      <vt:lpstr>Pathophysiology </vt:lpstr>
      <vt:lpstr>Pathophysiology </vt:lpstr>
      <vt:lpstr>Risk Factors</vt:lpstr>
      <vt:lpstr>Epidemiology </vt:lpstr>
      <vt:lpstr>Clinical Features </vt:lpstr>
      <vt:lpstr>Clinical Features </vt:lpstr>
      <vt:lpstr>Clinical Features </vt:lpstr>
      <vt:lpstr>Diagnosis </vt:lpstr>
      <vt:lpstr>Complications</vt:lpstr>
      <vt:lpstr>Management</vt:lpstr>
      <vt:lpstr>Case Report </vt:lpstr>
      <vt:lpstr>Case Report</vt:lpstr>
      <vt:lpstr>Case Report </vt:lpstr>
      <vt:lpstr>Case Report </vt:lpstr>
      <vt:lpstr>Case Report</vt:lpstr>
      <vt:lpstr>Surgery Video </vt:lpstr>
      <vt:lpstr>Case Report</vt:lpstr>
      <vt:lpstr>PowerPoint Presentation</vt:lpstr>
      <vt:lpstr>Conclusion </vt:lpstr>
      <vt:lpstr>Prevention </vt:lpstr>
      <vt:lpstr>References</vt:lpstr>
      <vt:lpstr>Acknowledgment</vt:lpstr>
      <vt:lpstr>Thank You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Subretinal Cysticercus</dc:title>
  <dc:creator>Raksmey Ea</dc:creator>
  <cp:lastModifiedBy>Raksmey Ea</cp:lastModifiedBy>
  <cp:revision>40</cp:revision>
  <dcterms:created xsi:type="dcterms:W3CDTF">2014-11-23T14:23:58Z</dcterms:created>
  <dcterms:modified xsi:type="dcterms:W3CDTF">2014-12-06T02:32:44Z</dcterms:modified>
</cp:coreProperties>
</file>